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4" r:id="rId1"/>
  </p:sldMasterIdLst>
  <p:notesMasterIdLst>
    <p:notesMasterId r:id="rId18"/>
  </p:notesMasterIdLst>
  <p:sldIdLst>
    <p:sldId id="256" r:id="rId2"/>
    <p:sldId id="257" r:id="rId3"/>
    <p:sldId id="264" r:id="rId4"/>
    <p:sldId id="260" r:id="rId5"/>
    <p:sldId id="268" r:id="rId6"/>
    <p:sldId id="258" r:id="rId7"/>
    <p:sldId id="261" r:id="rId8"/>
    <p:sldId id="262" r:id="rId9"/>
    <p:sldId id="263" r:id="rId10"/>
    <p:sldId id="266" r:id="rId11"/>
    <p:sldId id="269" r:id="rId12"/>
    <p:sldId id="267" r:id="rId13"/>
    <p:sldId id="271" r:id="rId14"/>
    <p:sldId id="272" r:id="rId15"/>
    <p:sldId id="273" r:id="rId16"/>
    <p:sldId id="27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8926" autoAdjust="0"/>
  </p:normalViewPr>
  <p:slideViewPr>
    <p:cSldViewPr snapToGrid="0">
      <p:cViewPr varScale="1">
        <p:scale>
          <a:sx n="62" d="100"/>
          <a:sy n="62" d="100"/>
        </p:scale>
        <p:origin x="9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6EA402-7584-4FFE-912D-A0C7B1B43E8E}" type="datetimeFigureOut">
              <a:rPr lang="en-US" smtClean="0"/>
              <a:t>2/22/2015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84E97A-22D8-449E-A882-68C1C33B912E}" type="slidenum">
              <a:rPr lang="en-US" smtClean="0"/>
              <a:t>‹#›</a:t>
            </a:fld>
            <a:endParaRPr lang="en-US"/>
          </a:p>
        </p:txBody>
      </p:sp>
    </p:spTree>
    <p:extLst>
      <p:ext uri="{BB962C8B-B14F-4D97-AF65-F5344CB8AC3E}">
        <p14:creationId xmlns:p14="http://schemas.microsoft.com/office/powerpoint/2010/main" val="591559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Would anyone be willing to write? </a:t>
            </a:r>
            <a:endParaRPr lang="en-US" dirty="0"/>
          </a:p>
        </p:txBody>
      </p:sp>
      <p:sp>
        <p:nvSpPr>
          <p:cNvPr id="4" name="Slide Number Placeholder 3"/>
          <p:cNvSpPr>
            <a:spLocks noGrp="1"/>
          </p:cNvSpPr>
          <p:nvPr>
            <p:ph type="sldNum" sz="quarter" idx="10"/>
          </p:nvPr>
        </p:nvSpPr>
        <p:spPr/>
        <p:txBody>
          <a:bodyPr/>
          <a:lstStyle/>
          <a:p>
            <a:fld id="{8A84E97A-22D8-449E-A882-68C1C33B912E}" type="slidenum">
              <a:rPr lang="en-US" smtClean="0"/>
              <a:t>11</a:t>
            </a:fld>
            <a:endParaRPr lang="en-US"/>
          </a:p>
        </p:txBody>
      </p:sp>
    </p:spTree>
    <p:extLst>
      <p:ext uri="{BB962C8B-B14F-4D97-AF65-F5344CB8AC3E}">
        <p14:creationId xmlns:p14="http://schemas.microsoft.com/office/powerpoint/2010/main" val="3509922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a:t>
            </a:r>
            <a:r>
              <a:rPr lang="en-US" baseline="0" dirty="0" smtClean="0"/>
              <a:t> flip chart “P1: Learners as knowers” Strategies: </a:t>
            </a:r>
            <a:endParaRPr lang="en-US" baseline="0" dirty="0" smtClean="0"/>
          </a:p>
          <a:p>
            <a:pPr marL="171450" indent="-171450">
              <a:buFont typeface="Arial" panose="020B0604020202020204" pitchFamily="34" charset="0"/>
              <a:buChar char="•"/>
            </a:pPr>
            <a:r>
              <a:rPr lang="en-US" baseline="0" dirty="0" smtClean="0"/>
              <a:t>Tell </a:t>
            </a:r>
            <a:r>
              <a:rPr lang="en-US" baseline="0" dirty="0" smtClean="0"/>
              <a:t>me about a time when you finished a hard task… </a:t>
            </a:r>
            <a:endParaRPr lang="en-US" baseline="0" dirty="0" smtClean="0"/>
          </a:p>
          <a:p>
            <a:pPr marL="171450" indent="-171450">
              <a:buFont typeface="Arial" panose="020B0604020202020204" pitchFamily="34" charset="0"/>
              <a:buChar char="•"/>
            </a:pPr>
            <a:r>
              <a:rPr lang="en-US" baseline="0" dirty="0" smtClean="0"/>
              <a:t>What </a:t>
            </a:r>
            <a:r>
              <a:rPr lang="en-US" baseline="0" dirty="0" smtClean="0"/>
              <a:t>are some ways you’ve worked through that problem in the past? </a:t>
            </a:r>
            <a:endParaRPr lang="en-US" baseline="0" dirty="0" smtClean="0"/>
          </a:p>
          <a:p>
            <a:pPr marL="171450" indent="-171450">
              <a:buFont typeface="Arial" panose="020B0604020202020204" pitchFamily="34" charset="0"/>
              <a:buChar char="•"/>
            </a:pPr>
            <a:r>
              <a:rPr lang="en-US" baseline="0" dirty="0" smtClean="0"/>
              <a:t>What was your last semester like? </a:t>
            </a:r>
          </a:p>
          <a:p>
            <a:pPr marL="171450" indent="-171450">
              <a:buFont typeface="Arial" panose="020B0604020202020204" pitchFamily="34" charset="0"/>
              <a:buChar char="•"/>
            </a:pPr>
            <a:r>
              <a:rPr lang="en-US" baseline="0" dirty="0" smtClean="0"/>
              <a:t>What was your high school (last academic experience) like? </a:t>
            </a:r>
          </a:p>
          <a:p>
            <a:pPr marL="171450" indent="-171450">
              <a:buFont typeface="Arial" panose="020B0604020202020204" pitchFamily="34" charset="0"/>
              <a:buChar char="•"/>
            </a:pPr>
            <a:r>
              <a:rPr lang="en-US" baseline="0" dirty="0" smtClean="0"/>
              <a:t>You’re the expert on what you are experiencing. </a:t>
            </a:r>
          </a:p>
          <a:p>
            <a:pPr marL="171450" indent="-171450">
              <a:buFont typeface="Arial" panose="020B0604020202020204" pitchFamily="34" charset="0"/>
              <a:buChar char="•"/>
            </a:pPr>
            <a:r>
              <a:rPr lang="en-US" baseline="0" dirty="0" smtClean="0"/>
              <a:t>Last time we spoke, you talked about wanting to read before you go to class. </a:t>
            </a:r>
          </a:p>
        </p:txBody>
      </p:sp>
      <p:sp>
        <p:nvSpPr>
          <p:cNvPr id="4" name="Slide Number Placeholder 3"/>
          <p:cNvSpPr>
            <a:spLocks noGrp="1"/>
          </p:cNvSpPr>
          <p:nvPr>
            <p:ph type="sldNum" sz="quarter" idx="10"/>
          </p:nvPr>
        </p:nvSpPr>
        <p:spPr/>
        <p:txBody>
          <a:bodyPr/>
          <a:lstStyle/>
          <a:p>
            <a:fld id="{8A84E97A-22D8-449E-A882-68C1C33B912E}" type="slidenum">
              <a:rPr lang="en-US" smtClean="0"/>
              <a:t>12</a:t>
            </a:fld>
            <a:endParaRPr lang="en-US"/>
          </a:p>
        </p:txBody>
      </p:sp>
    </p:spTree>
    <p:extLst>
      <p:ext uri="{BB962C8B-B14F-4D97-AF65-F5344CB8AC3E}">
        <p14:creationId xmlns:p14="http://schemas.microsoft.com/office/powerpoint/2010/main" val="1048602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Sticky Note 2,</a:t>
            </a:r>
            <a:r>
              <a:rPr lang="en-US" baseline="0" dirty="0" smtClean="0"/>
              <a:t> LP 2: Situate learning in Learner’s experience </a:t>
            </a:r>
          </a:p>
          <a:p>
            <a:pPr marL="171450" indent="-171450">
              <a:buFont typeface="Arial" panose="020B0604020202020204" pitchFamily="34" charset="0"/>
              <a:buChar char="•"/>
            </a:pPr>
            <a:r>
              <a:rPr lang="en-US" baseline="0" dirty="0" smtClean="0"/>
              <a:t>Based on your experience with classes last semester, what do you want to change? </a:t>
            </a:r>
          </a:p>
          <a:p>
            <a:pPr marL="171450" indent="-171450">
              <a:buFont typeface="Arial" panose="020B0604020202020204" pitchFamily="34" charset="0"/>
              <a:buChar char="•"/>
            </a:pPr>
            <a:r>
              <a:rPr lang="en-US" baseline="0" dirty="0" smtClean="0"/>
              <a:t>So last semester you were happy with your grades and time management. How do you make sure this continues? </a:t>
            </a:r>
          </a:p>
          <a:p>
            <a:pPr marL="171450" indent="-171450">
              <a:buFont typeface="Arial" panose="020B0604020202020204" pitchFamily="34" charset="0"/>
              <a:buChar char="•"/>
            </a:pPr>
            <a:r>
              <a:rPr lang="en-US" baseline="0" dirty="0" smtClean="0"/>
              <a:t>Start, stop, continue exercise  </a:t>
            </a:r>
          </a:p>
          <a:p>
            <a:pPr marL="171450" indent="-171450">
              <a:buFont typeface="Arial" panose="020B0604020202020204" pitchFamily="34" charset="0"/>
              <a:buChar char="•"/>
            </a:pPr>
            <a:r>
              <a:rPr lang="en-US" baseline="0" dirty="0" smtClean="0"/>
              <a:t>I thought I was going to major in xyz… after one semester, I learned this was not the case. </a:t>
            </a:r>
          </a:p>
          <a:p>
            <a:pPr marL="171450" indent="-171450">
              <a:buFont typeface="Arial" panose="020B0604020202020204" pitchFamily="34" charset="0"/>
              <a:buChar char="•"/>
            </a:pPr>
            <a:r>
              <a:rPr lang="en-US" baseline="0" dirty="0" smtClean="0"/>
              <a:t>Creating a list of options </a:t>
            </a:r>
            <a:endParaRPr lang="en-US" dirty="0"/>
          </a:p>
        </p:txBody>
      </p:sp>
      <p:sp>
        <p:nvSpPr>
          <p:cNvPr id="4" name="Slide Number Placeholder 3"/>
          <p:cNvSpPr>
            <a:spLocks noGrp="1"/>
          </p:cNvSpPr>
          <p:nvPr>
            <p:ph type="sldNum" sz="quarter" idx="10"/>
          </p:nvPr>
        </p:nvSpPr>
        <p:spPr/>
        <p:txBody>
          <a:bodyPr/>
          <a:lstStyle/>
          <a:p>
            <a:fld id="{8A84E97A-22D8-449E-A882-68C1C33B912E}" type="slidenum">
              <a:rPr lang="en-US" smtClean="0"/>
              <a:t>13</a:t>
            </a:fld>
            <a:endParaRPr lang="en-US"/>
          </a:p>
        </p:txBody>
      </p:sp>
    </p:spTree>
    <p:extLst>
      <p:ext uri="{BB962C8B-B14F-4D97-AF65-F5344CB8AC3E}">
        <p14:creationId xmlns:p14="http://schemas.microsoft.com/office/powerpoint/2010/main" val="1776416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LP 3: Define Learning as mutually constructing meaning</a:t>
            </a:r>
          </a:p>
          <a:p>
            <a:pPr marL="171450" indent="-171450">
              <a:buFont typeface="Arial" panose="020B0604020202020204" pitchFamily="34" charset="0"/>
              <a:buChar char="•"/>
            </a:pPr>
            <a:r>
              <a:rPr lang="en-US" dirty="0" smtClean="0"/>
              <a:t>Ok,</a:t>
            </a:r>
            <a:r>
              <a:rPr lang="en-US" baseline="0" dirty="0" smtClean="0"/>
              <a:t> so you want to study more this semester. Tell me what that looks like. </a:t>
            </a:r>
          </a:p>
          <a:p>
            <a:pPr marL="171450" indent="-171450">
              <a:buFont typeface="Arial" panose="020B0604020202020204" pitchFamily="34" charset="0"/>
              <a:buChar char="•"/>
            </a:pPr>
            <a:r>
              <a:rPr lang="en-US" dirty="0" smtClean="0"/>
              <a:t>Determining affects of decision</a:t>
            </a:r>
            <a:r>
              <a:rPr lang="en-US" baseline="0" dirty="0" smtClean="0"/>
              <a:t> making/actions</a:t>
            </a:r>
          </a:p>
          <a:p>
            <a:pPr marL="171450" indent="-171450">
              <a:buFont typeface="Arial" panose="020B0604020202020204" pitchFamily="34" charset="0"/>
              <a:buChar char="•"/>
            </a:pPr>
            <a:r>
              <a:rPr lang="en-US" baseline="0" dirty="0" smtClean="0"/>
              <a:t>As we discuss your course plans, I am looking at the requirements for your major, thinking about the sequencing of classes and when they are offered, and your general education credits. I’m also thinking about how these classes relate to your long-term goals.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A84E97A-22D8-449E-A882-68C1C33B912E}" type="slidenum">
              <a:rPr lang="en-US" smtClean="0"/>
              <a:t>14</a:t>
            </a:fld>
            <a:endParaRPr lang="en-US"/>
          </a:p>
        </p:txBody>
      </p:sp>
    </p:spTree>
    <p:extLst>
      <p:ext uri="{BB962C8B-B14F-4D97-AF65-F5344CB8AC3E}">
        <p14:creationId xmlns:p14="http://schemas.microsoft.com/office/powerpoint/2010/main" val="25718480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smtClean="0"/>
              <a:pPr/>
              <a:t>2/22/2015</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308508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71421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98435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90883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31860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7165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271016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449607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74154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02957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21228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44367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2/22/2015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53893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2/22/2015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72376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smtClean="0"/>
              <a:pPr/>
              <a:t>2/22/2015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24044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29814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8621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2/22/2015</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67219885"/>
      </p:ext>
    </p:extLst>
  </p:cSld>
  <p:clrMap bg1="dk1" tx1="lt1" bg2="dk2"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3954" y="1452823"/>
            <a:ext cx="9869207" cy="2421464"/>
          </a:xfrm>
        </p:spPr>
        <p:txBody>
          <a:bodyPr>
            <a:normAutofit fontScale="90000"/>
          </a:bodyPr>
          <a:lstStyle/>
          <a:p>
            <a:pPr algn="ctr"/>
            <a:r>
              <a:rPr lang="en-US" sz="6000" dirty="0" smtClean="0"/>
              <a:t>Creating Self-Authorship in Advising Interactions with ‘drifting’ students</a:t>
            </a:r>
            <a:endParaRPr lang="en-US" sz="6000" dirty="0"/>
          </a:p>
        </p:txBody>
      </p:sp>
      <p:sp>
        <p:nvSpPr>
          <p:cNvPr id="3" name="Subtitle 2"/>
          <p:cNvSpPr>
            <a:spLocks noGrp="1"/>
          </p:cNvSpPr>
          <p:nvPr>
            <p:ph type="subTitle" idx="1"/>
          </p:nvPr>
        </p:nvSpPr>
        <p:spPr>
          <a:xfrm>
            <a:off x="1943906" y="4385730"/>
            <a:ext cx="8289305" cy="2061565"/>
          </a:xfrm>
        </p:spPr>
        <p:txBody>
          <a:bodyPr>
            <a:normAutofit fontScale="92500" lnSpcReduction="20000"/>
          </a:bodyPr>
          <a:lstStyle/>
          <a:p>
            <a:pPr>
              <a:lnSpc>
                <a:spcPct val="120000"/>
              </a:lnSpc>
              <a:spcBef>
                <a:spcPts val="0"/>
              </a:spcBef>
            </a:pPr>
            <a:r>
              <a:rPr lang="en-US" sz="3400" dirty="0" smtClean="0"/>
              <a:t>Presented by Megan </a:t>
            </a:r>
            <a:r>
              <a:rPr lang="en-US" sz="3400" dirty="0" smtClean="0"/>
              <a:t>Schaefer</a:t>
            </a:r>
            <a:endParaRPr lang="en-US" sz="3400" dirty="0" smtClean="0"/>
          </a:p>
          <a:p>
            <a:pPr>
              <a:lnSpc>
                <a:spcPct val="120000"/>
              </a:lnSpc>
            </a:pPr>
            <a:r>
              <a:rPr lang="en-US" sz="2400" dirty="0"/>
              <a:t>Academic Success </a:t>
            </a:r>
            <a:r>
              <a:rPr lang="en-US" sz="2400" dirty="0" smtClean="0"/>
              <a:t>Coach, University of Nebraska-Lincoln</a:t>
            </a:r>
          </a:p>
          <a:p>
            <a:pPr>
              <a:lnSpc>
                <a:spcPct val="120000"/>
              </a:lnSpc>
              <a:spcBef>
                <a:spcPts val="0"/>
              </a:spcBef>
            </a:pPr>
            <a:r>
              <a:rPr lang="en-US" sz="2400" dirty="0" smtClean="0"/>
              <a:t>Academic </a:t>
            </a:r>
            <a:r>
              <a:rPr lang="en-US" sz="2400" dirty="0" smtClean="0"/>
              <a:t>Advising Association Conference</a:t>
            </a:r>
          </a:p>
          <a:p>
            <a:pPr>
              <a:lnSpc>
                <a:spcPct val="120000"/>
              </a:lnSpc>
              <a:spcBef>
                <a:spcPts val="0"/>
              </a:spcBef>
            </a:pPr>
            <a:r>
              <a:rPr lang="en-US" sz="2400" dirty="0" smtClean="0"/>
              <a:t>February </a:t>
            </a:r>
            <a:r>
              <a:rPr lang="en-US" sz="2400" dirty="0" smtClean="0"/>
              <a:t>23, 2015</a:t>
            </a:r>
            <a:endParaRPr lang="en-US" sz="2400" dirty="0"/>
          </a:p>
        </p:txBody>
      </p:sp>
    </p:spTree>
    <p:extLst>
      <p:ext uri="{BB962C8B-B14F-4D97-AF65-F5344CB8AC3E}">
        <p14:creationId xmlns:p14="http://schemas.microsoft.com/office/powerpoint/2010/main" val="10036386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685801" y="659550"/>
            <a:ext cx="4709054" cy="576262"/>
          </a:xfrm>
        </p:spPr>
        <p:txBody>
          <a:bodyPr/>
          <a:lstStyle/>
          <a:p>
            <a:r>
              <a:rPr lang="en-US" sz="4000" dirty="0" smtClean="0"/>
              <a:t>Core Assumptions	</a:t>
            </a:r>
            <a:endParaRPr lang="en-US" sz="4000" dirty="0"/>
          </a:p>
        </p:txBody>
      </p:sp>
      <p:sp>
        <p:nvSpPr>
          <p:cNvPr id="6" name="Content Placeholder 5"/>
          <p:cNvSpPr>
            <a:spLocks noGrp="1"/>
          </p:cNvSpPr>
          <p:nvPr>
            <p:ph sz="half" idx="2"/>
          </p:nvPr>
        </p:nvSpPr>
        <p:spPr>
          <a:xfrm>
            <a:off x="685802" y="1280504"/>
            <a:ext cx="4709054" cy="4708679"/>
          </a:xfrm>
          <a:ln w="28575">
            <a:solidFill>
              <a:schemeClr val="bg1"/>
            </a:solidFill>
          </a:ln>
        </p:spPr>
        <p:txBody>
          <a:bodyPr>
            <a:noAutofit/>
          </a:bodyPr>
          <a:lstStyle/>
          <a:p>
            <a:pPr marL="0" indent="0">
              <a:buNone/>
            </a:pPr>
            <a:r>
              <a:rPr lang="en-US" sz="2800" i="1" dirty="0" smtClean="0"/>
              <a:t>*Help challenge students’ dependence on authority</a:t>
            </a:r>
          </a:p>
          <a:p>
            <a:pPr marL="342900" indent="-342900">
              <a:buAutoNum type="arabicPeriod"/>
            </a:pPr>
            <a:r>
              <a:rPr lang="en-US" sz="2800" dirty="0" smtClean="0"/>
              <a:t>Knowledge is complex and socially constructed</a:t>
            </a:r>
          </a:p>
          <a:p>
            <a:pPr marL="342900" indent="-342900">
              <a:buAutoNum type="arabicPeriod"/>
            </a:pPr>
            <a:r>
              <a:rPr lang="en-US" sz="2800" dirty="0" smtClean="0"/>
              <a:t>An internal sense of self is central to knowledge construction</a:t>
            </a:r>
          </a:p>
          <a:p>
            <a:pPr marL="342900" indent="-342900">
              <a:buAutoNum type="arabicPeriod"/>
            </a:pPr>
            <a:r>
              <a:rPr lang="en-US" sz="2800" dirty="0" smtClean="0"/>
              <a:t>Expertise and authority are shared in the mutual construction of knowledge </a:t>
            </a:r>
            <a:endParaRPr lang="en-US" sz="2800" dirty="0"/>
          </a:p>
        </p:txBody>
      </p:sp>
      <p:sp>
        <p:nvSpPr>
          <p:cNvPr id="7" name="Text Placeholder 6"/>
          <p:cNvSpPr>
            <a:spLocks noGrp="1"/>
          </p:cNvSpPr>
          <p:nvPr>
            <p:ph type="body" sz="quarter" idx="3"/>
          </p:nvPr>
        </p:nvSpPr>
        <p:spPr>
          <a:xfrm>
            <a:off x="6096004" y="706044"/>
            <a:ext cx="4722813" cy="576262"/>
          </a:xfrm>
        </p:spPr>
        <p:txBody>
          <a:bodyPr/>
          <a:lstStyle/>
          <a:p>
            <a:r>
              <a:rPr lang="en-US" sz="4000" dirty="0" smtClean="0"/>
              <a:t>Three Principles</a:t>
            </a:r>
            <a:endParaRPr lang="en-US" sz="4000" dirty="0"/>
          </a:p>
        </p:txBody>
      </p:sp>
      <p:sp>
        <p:nvSpPr>
          <p:cNvPr id="8" name="Content Placeholder 7"/>
          <p:cNvSpPr>
            <a:spLocks noGrp="1"/>
          </p:cNvSpPr>
          <p:nvPr>
            <p:ph sz="quarter" idx="4"/>
          </p:nvPr>
        </p:nvSpPr>
        <p:spPr>
          <a:xfrm>
            <a:off x="6302643" y="1296002"/>
            <a:ext cx="4516174" cy="3610504"/>
          </a:xfrm>
          <a:ln w="28575">
            <a:solidFill>
              <a:schemeClr val="bg1"/>
            </a:solidFill>
          </a:ln>
        </p:spPr>
        <p:txBody>
          <a:bodyPr>
            <a:normAutofit/>
          </a:bodyPr>
          <a:lstStyle/>
          <a:p>
            <a:pPr marL="0" indent="0">
              <a:buNone/>
            </a:pPr>
            <a:r>
              <a:rPr lang="en-US" sz="2800" i="1" dirty="0" smtClean="0"/>
              <a:t>*Foster self-authorship</a:t>
            </a:r>
          </a:p>
          <a:p>
            <a:pPr marL="342900" indent="-342900">
              <a:buAutoNum type="arabicPeriod"/>
            </a:pPr>
            <a:r>
              <a:rPr lang="en-US" sz="2800" dirty="0" smtClean="0"/>
              <a:t>Validate learners as knowers</a:t>
            </a:r>
          </a:p>
          <a:p>
            <a:pPr marL="342900" indent="-342900">
              <a:buAutoNum type="arabicPeriod"/>
            </a:pPr>
            <a:r>
              <a:rPr lang="en-US" sz="2800" dirty="0" smtClean="0"/>
              <a:t>Situate learning in learners’ experience</a:t>
            </a:r>
          </a:p>
          <a:p>
            <a:pPr marL="342900" indent="-342900">
              <a:buAutoNum type="arabicPeriod"/>
            </a:pPr>
            <a:r>
              <a:rPr lang="en-US" sz="2800" dirty="0" smtClean="0"/>
              <a:t>Define learning as mutually constructing meaning</a:t>
            </a:r>
            <a:endParaRPr lang="en-US" sz="2800" dirty="0"/>
          </a:p>
        </p:txBody>
      </p:sp>
      <p:sp>
        <p:nvSpPr>
          <p:cNvPr id="2" name="TextBox 1"/>
          <p:cNvSpPr txBox="1"/>
          <p:nvPr/>
        </p:nvSpPr>
        <p:spPr>
          <a:xfrm>
            <a:off x="991891" y="6121833"/>
            <a:ext cx="9407472" cy="584775"/>
          </a:xfrm>
          <a:prstGeom prst="rect">
            <a:avLst/>
          </a:prstGeom>
          <a:noFill/>
        </p:spPr>
        <p:txBody>
          <a:bodyPr wrap="square" rtlCol="0">
            <a:spAutoFit/>
          </a:bodyPr>
          <a:lstStyle/>
          <a:p>
            <a:pPr marL="465138" indent="-465138"/>
            <a:r>
              <a:rPr lang="en-US" sz="1600" dirty="0" smtClean="0"/>
              <a:t>Baxter </a:t>
            </a:r>
            <a:r>
              <a:rPr lang="en-US" sz="1600" dirty="0" err="1" smtClean="0"/>
              <a:t>Magolda</a:t>
            </a:r>
            <a:r>
              <a:rPr lang="en-US" sz="1600" dirty="0" smtClean="0"/>
              <a:t>, M. B., &amp; King, P. M. (2004). </a:t>
            </a:r>
            <a:r>
              <a:rPr lang="en-US" sz="1600" i="1" dirty="0" smtClean="0"/>
              <a:t>Learning partnerships: Theory and models of practice to educate for self-authorship. </a:t>
            </a:r>
            <a:r>
              <a:rPr lang="en-US" sz="1600" dirty="0" smtClean="0"/>
              <a:t>Sterling, VA: Stylus. </a:t>
            </a:r>
            <a:endParaRPr lang="en-US" sz="1600" dirty="0"/>
          </a:p>
        </p:txBody>
      </p:sp>
    </p:spTree>
    <p:extLst>
      <p:ext uri="{BB962C8B-B14F-4D97-AF65-F5344CB8AC3E}">
        <p14:creationId xmlns:p14="http://schemas.microsoft.com/office/powerpoint/2010/main" val="20756955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261081"/>
            <a:ext cx="10131427" cy="1468800"/>
          </a:xfrm>
        </p:spPr>
        <p:txBody>
          <a:bodyPr>
            <a:normAutofit/>
          </a:bodyPr>
          <a:lstStyle/>
          <a:p>
            <a:pPr algn="ctr"/>
            <a:r>
              <a:rPr lang="en-US" sz="5400" dirty="0" smtClean="0"/>
              <a:t>Discussion of three principles</a:t>
            </a:r>
            <a:r>
              <a:rPr lang="en-US" sz="4800" dirty="0" smtClean="0"/>
              <a:t/>
            </a:r>
            <a:br>
              <a:rPr lang="en-US" sz="4800" dirty="0" smtClean="0"/>
            </a:br>
            <a:r>
              <a:rPr lang="en-US" sz="3200" b="1" dirty="0" smtClean="0"/>
              <a:t>(</a:t>
            </a:r>
            <a:r>
              <a:rPr lang="en-US" sz="3200" b="1" dirty="0" smtClean="0"/>
              <a:t>Using LPM)</a:t>
            </a:r>
            <a:r>
              <a:rPr lang="en-US" sz="3200" b="1" dirty="0" smtClean="0"/>
              <a:t> </a:t>
            </a:r>
            <a:endParaRPr lang="en-US" sz="3200" b="1" dirty="0"/>
          </a:p>
        </p:txBody>
      </p:sp>
      <p:sp>
        <p:nvSpPr>
          <p:cNvPr id="4" name="Text Placeholder 3"/>
          <p:cNvSpPr>
            <a:spLocks noGrp="1"/>
          </p:cNvSpPr>
          <p:nvPr>
            <p:ph type="body" idx="1"/>
          </p:nvPr>
        </p:nvSpPr>
        <p:spPr>
          <a:xfrm>
            <a:off x="964768" y="2620231"/>
            <a:ext cx="10131428" cy="860400"/>
          </a:xfrm>
        </p:spPr>
        <p:txBody>
          <a:bodyPr/>
          <a:lstStyle/>
          <a:p>
            <a:endParaRPr lang="en-US" dirty="0"/>
          </a:p>
        </p:txBody>
      </p:sp>
      <p:pic>
        <p:nvPicPr>
          <p:cNvPr id="1026" name="Picture 2" descr="https://img1.etsystatic.com/000/0/5215360/il_fullxfull.24978597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450" y="807089"/>
            <a:ext cx="4302125" cy="3453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8177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Principle 1: Validate learners as knowers </a:t>
            </a:r>
            <a:endParaRPr lang="en-US" dirty="0"/>
          </a:p>
        </p:txBody>
      </p:sp>
      <p:sp>
        <p:nvSpPr>
          <p:cNvPr id="8" name="Content Placeholder 7"/>
          <p:cNvSpPr>
            <a:spLocks noGrp="1"/>
          </p:cNvSpPr>
          <p:nvPr>
            <p:ph sz="half" idx="2"/>
          </p:nvPr>
        </p:nvSpPr>
        <p:spPr>
          <a:xfrm>
            <a:off x="685801" y="2276054"/>
            <a:ext cx="9295109" cy="2920998"/>
          </a:xfrm>
        </p:spPr>
        <p:txBody>
          <a:bodyPr>
            <a:normAutofit/>
          </a:bodyPr>
          <a:lstStyle/>
          <a:p>
            <a:pPr marL="0" indent="0">
              <a:buNone/>
            </a:pPr>
            <a:r>
              <a:rPr lang="en-US" sz="2400" b="1" i="1" dirty="0"/>
              <a:t>How: </a:t>
            </a:r>
          </a:p>
          <a:p>
            <a:r>
              <a:rPr lang="en-US" sz="2400" dirty="0" smtClean="0"/>
              <a:t>Encourage </a:t>
            </a:r>
            <a:r>
              <a:rPr lang="en-US" sz="2400" dirty="0" smtClean="0"/>
              <a:t>active sharing of </a:t>
            </a:r>
            <a:r>
              <a:rPr lang="en-US" sz="2400" dirty="0" smtClean="0"/>
              <a:t>ideas</a:t>
            </a:r>
            <a:endParaRPr lang="en-US" sz="2400" dirty="0" smtClean="0"/>
          </a:p>
          <a:p>
            <a:r>
              <a:rPr lang="en-US" sz="2400" dirty="0" smtClean="0"/>
              <a:t>Let student know you care about their opinion and ideas</a:t>
            </a:r>
          </a:p>
          <a:p>
            <a:r>
              <a:rPr lang="en-US" sz="2400" dirty="0" smtClean="0"/>
              <a:t>Break down idea of advisor as “authority” </a:t>
            </a:r>
            <a:endParaRPr lang="en-US" sz="2400" dirty="0" smtClean="0"/>
          </a:p>
          <a:p>
            <a:r>
              <a:rPr lang="en-US" sz="2400" dirty="0" smtClean="0"/>
              <a:t>Determining student’s situation</a:t>
            </a:r>
            <a:endParaRPr lang="en-US" sz="2400" dirty="0" smtClean="0"/>
          </a:p>
        </p:txBody>
      </p:sp>
      <p:sp>
        <p:nvSpPr>
          <p:cNvPr id="10" name="TextBox 9"/>
          <p:cNvSpPr txBox="1"/>
          <p:nvPr/>
        </p:nvSpPr>
        <p:spPr>
          <a:xfrm>
            <a:off x="211591" y="5626643"/>
            <a:ext cx="11660111" cy="1354217"/>
          </a:xfrm>
          <a:prstGeom prst="rect">
            <a:avLst/>
          </a:prstGeom>
          <a:noFill/>
        </p:spPr>
        <p:txBody>
          <a:bodyPr wrap="square" rtlCol="0">
            <a:spAutoFit/>
          </a:bodyPr>
          <a:lstStyle/>
          <a:p>
            <a:pPr marL="465138" indent="-465138"/>
            <a:r>
              <a:rPr lang="en-US" sz="1600" dirty="0" smtClean="0"/>
              <a:t>Davidson, D. L. (2011). Teacher Tip #2: Self-Authorship &amp; the Learning Partnerships Model. </a:t>
            </a:r>
            <a:r>
              <a:rPr lang="en-US" sz="1600" i="1" dirty="0" smtClean="0"/>
              <a:t>Teaching &amp; Learning Enhancement Center Teaching </a:t>
            </a:r>
            <a:r>
              <a:rPr lang="en-US" sz="1600" i="1" dirty="0" smtClean="0"/>
              <a:t>Tips. </a:t>
            </a:r>
            <a:r>
              <a:rPr lang="en-US" sz="1600" dirty="0" smtClean="0"/>
              <a:t>Bloomsburg, PA: Bloomsburg University. </a:t>
            </a:r>
            <a:endParaRPr lang="en-US" sz="1600" i="1" dirty="0" smtClean="0"/>
          </a:p>
          <a:p>
            <a:pPr marL="465138" indent="-465138"/>
            <a:r>
              <a:rPr lang="en-US" sz="1600" dirty="0" err="1"/>
              <a:t>Pizzolato</a:t>
            </a:r>
            <a:r>
              <a:rPr lang="en-US" sz="1600" dirty="0"/>
              <a:t>, J. E. (2008). Advisor, teacher, partner: Using the learning partnerships model to reshape academic advising. </a:t>
            </a:r>
            <a:r>
              <a:rPr lang="en-US" sz="1600" i="1" dirty="0"/>
              <a:t>About Campus</a:t>
            </a:r>
            <a:r>
              <a:rPr lang="en-US" sz="1600" dirty="0"/>
              <a:t>, </a:t>
            </a:r>
            <a:r>
              <a:rPr lang="en-US" sz="1600" i="1" dirty="0"/>
              <a:t>13</a:t>
            </a:r>
            <a:r>
              <a:rPr lang="en-US" sz="1600" dirty="0"/>
              <a:t>(1), 18-25. doi:10.1002/abc.243</a:t>
            </a:r>
          </a:p>
          <a:p>
            <a:endParaRPr lang="en-US" dirty="0"/>
          </a:p>
        </p:txBody>
      </p:sp>
    </p:spTree>
    <p:extLst>
      <p:ext uri="{BB962C8B-B14F-4D97-AF65-F5344CB8AC3E}">
        <p14:creationId xmlns:p14="http://schemas.microsoft.com/office/powerpoint/2010/main" val="329776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423624"/>
            <a:ext cx="10131425" cy="1456267"/>
          </a:xfrm>
        </p:spPr>
        <p:txBody>
          <a:bodyPr/>
          <a:lstStyle/>
          <a:p>
            <a:r>
              <a:rPr lang="en-US" dirty="0" smtClean="0"/>
              <a:t>Principle 2: Situating learning in the learner’s own experience</a:t>
            </a:r>
            <a:endParaRPr lang="en-US" dirty="0"/>
          </a:p>
        </p:txBody>
      </p:sp>
      <p:sp>
        <p:nvSpPr>
          <p:cNvPr id="8" name="Content Placeholder 7"/>
          <p:cNvSpPr>
            <a:spLocks noGrp="1"/>
          </p:cNvSpPr>
          <p:nvPr>
            <p:ph idx="1"/>
          </p:nvPr>
        </p:nvSpPr>
        <p:spPr>
          <a:xfrm>
            <a:off x="685800" y="1615128"/>
            <a:ext cx="10131425" cy="3649133"/>
          </a:xfrm>
        </p:spPr>
        <p:txBody>
          <a:bodyPr>
            <a:normAutofit/>
          </a:bodyPr>
          <a:lstStyle/>
          <a:p>
            <a:pPr marL="0" indent="0">
              <a:buNone/>
            </a:pPr>
            <a:r>
              <a:rPr lang="en-US" sz="2400" b="1" i="1" dirty="0" smtClean="0"/>
              <a:t>How: </a:t>
            </a:r>
          </a:p>
          <a:p>
            <a:r>
              <a:rPr lang="en-US" sz="2400" dirty="0" smtClean="0"/>
              <a:t>Talk about student’s specific experience</a:t>
            </a:r>
            <a:r>
              <a:rPr lang="en-US" sz="2400" dirty="0"/>
              <a:t> </a:t>
            </a:r>
            <a:r>
              <a:rPr lang="en-US" sz="2400" dirty="0" smtClean="0"/>
              <a:t>and use their experience as you discuss their academic plans, skills, choices</a:t>
            </a:r>
          </a:p>
          <a:p>
            <a:r>
              <a:rPr lang="en-US" sz="2400" dirty="0" smtClean="0"/>
              <a:t>Share stories and analogies that relate to student experience</a:t>
            </a:r>
          </a:p>
          <a:p>
            <a:r>
              <a:rPr lang="en-US" sz="2400" dirty="0" smtClean="0"/>
              <a:t>Relate material back to student’s life</a:t>
            </a:r>
          </a:p>
          <a:p>
            <a:r>
              <a:rPr lang="en-US" sz="2400" dirty="0" smtClean="0"/>
              <a:t>Use self-reflection </a:t>
            </a:r>
          </a:p>
          <a:p>
            <a:r>
              <a:rPr lang="en-US" sz="2400" dirty="0" smtClean="0"/>
              <a:t>Offer guidelines, not requirements</a:t>
            </a:r>
          </a:p>
        </p:txBody>
      </p:sp>
      <p:sp>
        <p:nvSpPr>
          <p:cNvPr id="9" name="TextBox 8"/>
          <p:cNvSpPr txBox="1"/>
          <p:nvPr/>
        </p:nvSpPr>
        <p:spPr>
          <a:xfrm>
            <a:off x="309966" y="5729201"/>
            <a:ext cx="11639227" cy="1077218"/>
          </a:xfrm>
          <a:prstGeom prst="rect">
            <a:avLst/>
          </a:prstGeom>
          <a:noFill/>
        </p:spPr>
        <p:txBody>
          <a:bodyPr wrap="square" rtlCol="0">
            <a:spAutoFit/>
          </a:bodyPr>
          <a:lstStyle/>
          <a:p>
            <a:pPr marL="465138" indent="-465138"/>
            <a:r>
              <a:rPr lang="en-US" sz="1600" dirty="0"/>
              <a:t>Davidson, D. L. (2011). Teacher Tip #2: Self-Authorship &amp; the Learning Partnerships Model. </a:t>
            </a:r>
            <a:r>
              <a:rPr lang="en-US" sz="1600" i="1" dirty="0"/>
              <a:t>Teaching &amp; Learning Enhancement Center Teaching Tips</a:t>
            </a:r>
          </a:p>
          <a:p>
            <a:pPr marL="465138" indent="-465138"/>
            <a:r>
              <a:rPr lang="en-US" sz="1600" dirty="0" err="1"/>
              <a:t>Pizzolato</a:t>
            </a:r>
            <a:r>
              <a:rPr lang="en-US" sz="1600" dirty="0"/>
              <a:t>, J. E. (2008). Advisor, teacher, partner: Using the learning partnerships model to reshape academic advising. </a:t>
            </a:r>
            <a:r>
              <a:rPr lang="en-US" sz="1600" i="1" dirty="0"/>
              <a:t>About Campus</a:t>
            </a:r>
            <a:r>
              <a:rPr lang="en-US" sz="1600" dirty="0"/>
              <a:t>, </a:t>
            </a:r>
            <a:r>
              <a:rPr lang="en-US" sz="1600" i="1" dirty="0"/>
              <a:t>13</a:t>
            </a:r>
            <a:r>
              <a:rPr lang="en-US" sz="1600" dirty="0"/>
              <a:t>(1), 18-25. doi:10.1002/abc.243</a:t>
            </a:r>
            <a:endParaRPr lang="en-US" sz="1600" dirty="0"/>
          </a:p>
        </p:txBody>
      </p:sp>
    </p:spTree>
    <p:extLst>
      <p:ext uri="{BB962C8B-B14F-4D97-AF65-F5344CB8AC3E}">
        <p14:creationId xmlns:p14="http://schemas.microsoft.com/office/powerpoint/2010/main" val="2057222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 3: Define learning as mutually constructing meaning</a:t>
            </a:r>
            <a:endParaRPr lang="en-US" dirty="0"/>
          </a:p>
        </p:txBody>
      </p:sp>
      <p:sp>
        <p:nvSpPr>
          <p:cNvPr id="3" name="Content Placeholder 2"/>
          <p:cNvSpPr>
            <a:spLocks noGrp="1"/>
          </p:cNvSpPr>
          <p:nvPr>
            <p:ph idx="1"/>
          </p:nvPr>
        </p:nvSpPr>
        <p:spPr>
          <a:xfrm>
            <a:off x="685801" y="2076769"/>
            <a:ext cx="10131425" cy="2939512"/>
          </a:xfrm>
        </p:spPr>
        <p:txBody>
          <a:bodyPr>
            <a:noAutofit/>
          </a:bodyPr>
          <a:lstStyle/>
          <a:p>
            <a:pPr marL="0" indent="0">
              <a:buNone/>
            </a:pPr>
            <a:r>
              <a:rPr lang="en-US" sz="2400" b="1" i="1" dirty="0" smtClean="0"/>
              <a:t>How: </a:t>
            </a:r>
          </a:p>
          <a:p>
            <a:r>
              <a:rPr lang="en-US" sz="2400" dirty="0" smtClean="0"/>
              <a:t>Joint problem solving</a:t>
            </a:r>
          </a:p>
          <a:p>
            <a:r>
              <a:rPr lang="en-US" sz="2400" dirty="0" smtClean="0"/>
              <a:t>Share your decision making and learning processes with students</a:t>
            </a:r>
          </a:p>
          <a:p>
            <a:r>
              <a:rPr lang="en-US" sz="2400" dirty="0" smtClean="0"/>
              <a:t>Transparency </a:t>
            </a:r>
          </a:p>
          <a:p>
            <a:r>
              <a:rPr lang="en-US" sz="2400" dirty="0" smtClean="0"/>
              <a:t>Asking ‘why’ and ‘how’</a:t>
            </a:r>
          </a:p>
          <a:p>
            <a:pPr lvl="1"/>
            <a:r>
              <a:rPr lang="en-US" sz="2400" dirty="0" smtClean="0"/>
              <a:t>Considering impact of decisions </a:t>
            </a:r>
          </a:p>
          <a:p>
            <a:r>
              <a:rPr lang="en-US" sz="2400" dirty="0" smtClean="0"/>
              <a:t>Stressing PROCESS and not PRODUCT </a:t>
            </a:r>
            <a:endParaRPr lang="en-US" sz="2400" dirty="0"/>
          </a:p>
        </p:txBody>
      </p:sp>
      <p:sp>
        <p:nvSpPr>
          <p:cNvPr id="4" name="TextBox 3"/>
          <p:cNvSpPr txBox="1"/>
          <p:nvPr/>
        </p:nvSpPr>
        <p:spPr>
          <a:xfrm>
            <a:off x="309966" y="5744703"/>
            <a:ext cx="11639227" cy="1077218"/>
          </a:xfrm>
          <a:prstGeom prst="rect">
            <a:avLst/>
          </a:prstGeom>
          <a:noFill/>
        </p:spPr>
        <p:txBody>
          <a:bodyPr wrap="square" rtlCol="0">
            <a:spAutoFit/>
          </a:bodyPr>
          <a:lstStyle/>
          <a:p>
            <a:pPr marL="465138" indent="-465138"/>
            <a:r>
              <a:rPr lang="en-US" sz="1600" dirty="0"/>
              <a:t>Davidson, D. L. (2011). Teacher Tip #2: Self-Authorship &amp; the Learning Partnerships Model. </a:t>
            </a:r>
            <a:r>
              <a:rPr lang="en-US" sz="1600" i="1" dirty="0"/>
              <a:t>Teaching &amp; Learning Enhancement Center Teaching Tips</a:t>
            </a:r>
          </a:p>
          <a:p>
            <a:pPr marL="465138" indent="-465138"/>
            <a:r>
              <a:rPr lang="en-US" sz="1600" dirty="0" err="1"/>
              <a:t>Pizzolato</a:t>
            </a:r>
            <a:r>
              <a:rPr lang="en-US" sz="1600" dirty="0"/>
              <a:t>, J. E. (2008). Advisor, teacher, partner: Using the learning partnerships model to reshape academic advising. </a:t>
            </a:r>
            <a:r>
              <a:rPr lang="en-US" sz="1600" i="1" dirty="0"/>
              <a:t>About Campus</a:t>
            </a:r>
            <a:r>
              <a:rPr lang="en-US" sz="1600" dirty="0"/>
              <a:t>, </a:t>
            </a:r>
            <a:r>
              <a:rPr lang="en-US" sz="1600" i="1" dirty="0"/>
              <a:t>13</a:t>
            </a:r>
            <a:r>
              <a:rPr lang="en-US" sz="1600" dirty="0"/>
              <a:t>(1), 18-25. doi:10.1002/abc.243</a:t>
            </a:r>
            <a:endParaRPr lang="en-US" sz="1600" dirty="0"/>
          </a:p>
        </p:txBody>
      </p:sp>
    </p:spTree>
    <p:extLst>
      <p:ext uri="{BB962C8B-B14F-4D97-AF65-F5344CB8AC3E}">
        <p14:creationId xmlns:p14="http://schemas.microsoft.com/office/powerpoint/2010/main" val="4035126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Taking this presentation with you…</a:t>
            </a:r>
            <a:endParaRPr lang="en-US" dirty="0"/>
          </a:p>
        </p:txBody>
      </p:sp>
      <p:sp>
        <p:nvSpPr>
          <p:cNvPr id="3" name="Content Placeholder 2"/>
          <p:cNvSpPr>
            <a:spLocks noGrp="1"/>
          </p:cNvSpPr>
          <p:nvPr>
            <p:ph idx="1"/>
          </p:nvPr>
        </p:nvSpPr>
        <p:spPr/>
        <p:txBody>
          <a:bodyPr>
            <a:normAutofit/>
          </a:bodyPr>
          <a:lstStyle/>
          <a:p>
            <a:pPr marL="342900" indent="-342900">
              <a:buAutoNum type="arabicPeriod"/>
            </a:pPr>
            <a:r>
              <a:rPr lang="en-US" sz="3200" dirty="0" smtClean="0"/>
              <a:t>What are you already doing to promote self-authorship?</a:t>
            </a:r>
          </a:p>
          <a:p>
            <a:pPr marL="342900" indent="-342900">
              <a:buAutoNum type="arabicPeriod"/>
            </a:pPr>
            <a:r>
              <a:rPr lang="en-US" sz="3200" dirty="0" smtClean="0"/>
              <a:t>What is one thing you want to start doing?</a:t>
            </a:r>
          </a:p>
          <a:p>
            <a:pPr marL="342900" indent="-342900">
              <a:buAutoNum type="arabicPeriod"/>
            </a:pPr>
            <a:r>
              <a:rPr lang="en-US" sz="3200" dirty="0" smtClean="0"/>
              <a:t>How will you implement this item and why? </a:t>
            </a:r>
          </a:p>
        </p:txBody>
      </p:sp>
    </p:spTree>
    <p:extLst>
      <p:ext uri="{BB962C8B-B14F-4D97-AF65-F5344CB8AC3E}">
        <p14:creationId xmlns:p14="http://schemas.microsoft.com/office/powerpoint/2010/main" val="13079652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1"/>
            <a:ext cx="10131425" cy="707756"/>
          </a:xfrm>
        </p:spPr>
        <p:txBody>
          <a:bodyPr/>
          <a:lstStyle/>
          <a:p>
            <a:pPr algn="ctr"/>
            <a:r>
              <a:rPr lang="en-US" dirty="0" smtClean="0"/>
              <a:t>References </a:t>
            </a:r>
            <a:endParaRPr lang="en-US" dirty="0"/>
          </a:p>
        </p:txBody>
      </p:sp>
      <p:sp>
        <p:nvSpPr>
          <p:cNvPr id="3" name="Content Placeholder 2"/>
          <p:cNvSpPr>
            <a:spLocks noGrp="1"/>
          </p:cNvSpPr>
          <p:nvPr>
            <p:ph idx="1"/>
          </p:nvPr>
        </p:nvSpPr>
        <p:spPr>
          <a:xfrm>
            <a:off x="685801" y="1146875"/>
            <a:ext cx="10131425" cy="5315917"/>
          </a:xfrm>
        </p:spPr>
        <p:txBody>
          <a:bodyPr>
            <a:normAutofit/>
          </a:bodyPr>
          <a:lstStyle/>
          <a:p>
            <a:pPr marL="465138" indent="-465138">
              <a:buNone/>
            </a:pPr>
            <a:r>
              <a:rPr lang="en-US" sz="2000" dirty="0"/>
              <a:t>Baxter </a:t>
            </a:r>
            <a:r>
              <a:rPr lang="en-US" sz="2000" dirty="0" err="1"/>
              <a:t>Magolda</a:t>
            </a:r>
            <a:r>
              <a:rPr lang="en-US" sz="2000" dirty="0"/>
              <a:t>, M. (2001). </a:t>
            </a:r>
            <a:r>
              <a:rPr lang="en-US" sz="2000" i="1" dirty="0"/>
              <a:t>Making their own way: Narratives for transforming higher education to promote self-development. </a:t>
            </a:r>
            <a:r>
              <a:rPr lang="en-US" sz="2000" dirty="0"/>
              <a:t>Sterling, VA: Stylus Publishing. </a:t>
            </a:r>
          </a:p>
          <a:p>
            <a:pPr marL="465138" indent="-465138">
              <a:buNone/>
            </a:pPr>
            <a:r>
              <a:rPr lang="en-US" sz="2000" dirty="0" smtClean="0"/>
              <a:t>Baxter </a:t>
            </a:r>
            <a:r>
              <a:rPr lang="en-US" sz="2000" dirty="0" err="1"/>
              <a:t>Magolda</a:t>
            </a:r>
            <a:r>
              <a:rPr lang="en-US" sz="2000" dirty="0"/>
              <a:t>, M. B., &amp; King, P. M. (2004). </a:t>
            </a:r>
            <a:r>
              <a:rPr lang="en-US" sz="2000" i="1" dirty="0"/>
              <a:t>Learning partnerships: Theory and models of practice to educate for self-authorship. </a:t>
            </a:r>
            <a:r>
              <a:rPr lang="en-US" sz="2000" dirty="0"/>
              <a:t>Sterling, VA: Stylus. </a:t>
            </a:r>
            <a:endParaRPr lang="en-US" sz="2000" dirty="0" smtClean="0"/>
          </a:p>
          <a:p>
            <a:pPr marL="465138" indent="-465138">
              <a:buNone/>
            </a:pPr>
            <a:r>
              <a:rPr lang="en-US" sz="2000" dirty="0" err="1"/>
              <a:t>Boe</a:t>
            </a:r>
            <a:r>
              <a:rPr lang="en-US" sz="2000" dirty="0"/>
              <a:t>, J. (2011, April 28). Who are you? Self-authorship defined [Web log comment]. Retrieved from: https://imjoeboe.wordpress.com/2011/04/28/self-authorship/ </a:t>
            </a:r>
          </a:p>
          <a:p>
            <a:pPr marL="465138" indent="-465138">
              <a:buNone/>
            </a:pPr>
            <a:r>
              <a:rPr lang="en-US" sz="2000" dirty="0"/>
              <a:t>Davidson, D. L. (2011). Teacher Tip #2: Self-Authorship &amp; the Learning Partnerships Model. </a:t>
            </a:r>
            <a:r>
              <a:rPr lang="en-US" sz="2000" i="1" dirty="0"/>
              <a:t>Teaching &amp; Learning Enhancement Center Teaching Tips. </a:t>
            </a:r>
            <a:r>
              <a:rPr lang="en-US" sz="2000" dirty="0"/>
              <a:t>Bloomsburg, PA: Bloomsburg University. </a:t>
            </a:r>
            <a:endParaRPr lang="en-US" sz="2000" i="1" dirty="0"/>
          </a:p>
          <a:p>
            <a:pPr marL="465138" indent="-465138">
              <a:buNone/>
            </a:pPr>
            <a:r>
              <a:rPr lang="en-US" sz="2000" dirty="0" err="1" smtClean="0"/>
              <a:t>Pizzolato</a:t>
            </a:r>
            <a:r>
              <a:rPr lang="en-US" sz="2000" dirty="0" smtClean="0"/>
              <a:t>, J. E. (2006). Complex partnerships: Self-authorship and provocative academic advising practices. </a:t>
            </a:r>
            <a:r>
              <a:rPr lang="en-US" sz="2000" i="1" dirty="0" smtClean="0"/>
              <a:t>NACADA Journal, 26(1), </a:t>
            </a:r>
            <a:r>
              <a:rPr lang="en-US" sz="2000" dirty="0" smtClean="0"/>
              <a:t>32-45. </a:t>
            </a:r>
          </a:p>
          <a:p>
            <a:pPr marL="465138" indent="-465138">
              <a:buNone/>
            </a:pPr>
            <a:r>
              <a:rPr lang="en-US" sz="2000" dirty="0" err="1" smtClean="0"/>
              <a:t>Pizzolato</a:t>
            </a:r>
            <a:r>
              <a:rPr lang="en-US" sz="2000" dirty="0"/>
              <a:t>, J. E. (2008). Advisor, teacher, partner: Using the learning partnerships model to reshape academic advising. </a:t>
            </a:r>
            <a:r>
              <a:rPr lang="en-US" sz="2000" i="1" dirty="0"/>
              <a:t>About Campus</a:t>
            </a:r>
            <a:r>
              <a:rPr lang="en-US" sz="2000" dirty="0"/>
              <a:t>, </a:t>
            </a:r>
            <a:r>
              <a:rPr lang="en-US" sz="2000" i="1" dirty="0"/>
              <a:t>13</a:t>
            </a:r>
            <a:r>
              <a:rPr lang="en-US" sz="2000" dirty="0"/>
              <a:t>(1), 18-25. doi:10.1002/abc.243</a:t>
            </a:r>
          </a:p>
          <a:p>
            <a:pPr marL="0" indent="0">
              <a:buNone/>
            </a:pPr>
            <a:endParaRPr lang="en-US" dirty="0"/>
          </a:p>
        </p:txBody>
      </p:sp>
    </p:spTree>
    <p:extLst>
      <p:ext uri="{BB962C8B-B14F-4D97-AF65-F5344CB8AC3E}">
        <p14:creationId xmlns:p14="http://schemas.microsoft.com/office/powerpoint/2010/main" val="29208871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454620"/>
            <a:ext cx="10131425" cy="1456267"/>
          </a:xfrm>
        </p:spPr>
        <p:txBody>
          <a:bodyPr/>
          <a:lstStyle/>
          <a:p>
            <a:r>
              <a:rPr lang="en-US" dirty="0" smtClean="0"/>
              <a:t>Today we will cover: </a:t>
            </a:r>
            <a:endParaRPr lang="en-US" dirty="0"/>
          </a:p>
        </p:txBody>
      </p:sp>
      <p:sp>
        <p:nvSpPr>
          <p:cNvPr id="3" name="Content Placeholder 2"/>
          <p:cNvSpPr>
            <a:spLocks noGrp="1"/>
          </p:cNvSpPr>
          <p:nvPr>
            <p:ph idx="1"/>
          </p:nvPr>
        </p:nvSpPr>
        <p:spPr>
          <a:xfrm>
            <a:off x="685801" y="1596325"/>
            <a:ext cx="10131425" cy="4194875"/>
          </a:xfrm>
        </p:spPr>
        <p:txBody>
          <a:bodyPr>
            <a:normAutofit lnSpcReduction="10000"/>
          </a:bodyPr>
          <a:lstStyle/>
          <a:p>
            <a:r>
              <a:rPr lang="en-US" sz="2800" dirty="0" smtClean="0"/>
              <a:t>My background and how I approach </a:t>
            </a:r>
            <a:r>
              <a:rPr lang="en-US" sz="2800" dirty="0" smtClean="0"/>
              <a:t>Self-Authorship</a:t>
            </a:r>
          </a:p>
          <a:p>
            <a:r>
              <a:rPr lang="en-US" sz="2800" dirty="0" smtClean="0"/>
              <a:t>Create a profile of ‘drifting’ students</a:t>
            </a:r>
            <a:endParaRPr lang="en-US" sz="2800" dirty="0" smtClean="0"/>
          </a:p>
          <a:p>
            <a:r>
              <a:rPr lang="en-US" sz="2800" dirty="0" smtClean="0"/>
              <a:t>The theory of Self-Authorship and it’s components</a:t>
            </a:r>
          </a:p>
          <a:p>
            <a:r>
              <a:rPr lang="en-US" sz="2800" dirty="0" smtClean="0"/>
              <a:t>Learning Partnerships Models</a:t>
            </a:r>
          </a:p>
          <a:p>
            <a:r>
              <a:rPr lang="en-US" sz="2800" dirty="0" smtClean="0"/>
              <a:t>Share ways we already use Learning Partnerships Models three principles </a:t>
            </a:r>
          </a:p>
          <a:p>
            <a:r>
              <a:rPr lang="en-US" sz="2800" dirty="0" smtClean="0"/>
              <a:t>Determine one thing we woul</a:t>
            </a:r>
            <a:r>
              <a:rPr lang="en-US" sz="2800" dirty="0" smtClean="0"/>
              <a:t>d like to implement in our work with students</a:t>
            </a:r>
            <a:endParaRPr lang="en-US" sz="2800" dirty="0" smtClean="0"/>
          </a:p>
          <a:p>
            <a:endParaRPr lang="en-US" dirty="0"/>
          </a:p>
        </p:txBody>
      </p:sp>
    </p:spTree>
    <p:extLst>
      <p:ext uri="{BB962C8B-B14F-4D97-AF65-F5344CB8AC3E}">
        <p14:creationId xmlns:p14="http://schemas.microsoft.com/office/powerpoint/2010/main" val="8439021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descr="http://www.ungeorgia.ge/images/4815unhcr_logo.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15597" y="2510772"/>
            <a:ext cx="1618831" cy="190181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pbs.twimg.com/profile_images/2179086656/LOGO2.png"/>
          <p:cNvPicPr>
            <a:picLocks noChangeAspect="1" noChangeArrowheads="1"/>
          </p:cNvPicPr>
          <p:nvPr/>
        </p:nvPicPr>
        <p:blipFill rotWithShape="1">
          <a:blip r:embed="rId3">
            <a:extLst>
              <a:ext uri="{28A0092B-C50C-407E-A947-70E740481C1C}">
                <a14:useLocalDpi xmlns:a14="http://schemas.microsoft.com/office/drawing/2010/main" val="0"/>
              </a:ext>
            </a:extLst>
          </a:blip>
          <a:srcRect l="8027" t="19583" r="5290" b="17860"/>
          <a:stretch/>
        </p:blipFill>
        <p:spPr bwMode="auto">
          <a:xfrm>
            <a:off x="6865634" y="562327"/>
            <a:ext cx="3390978" cy="163473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www.luther.edu/publications/assets/luther_college_vertical_blu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1722" y="609600"/>
            <a:ext cx="2106580" cy="161865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odk.org/wp-content/uploads/2014/05/iowa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04425" y="2533881"/>
            <a:ext cx="2113396" cy="19952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05917" y="4865992"/>
            <a:ext cx="3146320" cy="1252419"/>
          </a:xfrm>
          <a:prstGeom prst="rect">
            <a:avLst/>
          </a:prstGeom>
        </p:spPr>
      </p:pic>
      <p:pic>
        <p:nvPicPr>
          <p:cNvPr id="1040" name="Picture 16" descr="http://www.nationalservice.gov/sites/default/files/documents/acvista_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44639" y="4657483"/>
            <a:ext cx="1960749" cy="1960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87624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3915" y="2329200"/>
            <a:ext cx="5281983" cy="3532326"/>
          </a:xfrm>
          <a:prstGeom prst="rect">
            <a:avLst/>
          </a:prstGeom>
        </p:spPr>
      </p:pic>
      <p:sp>
        <p:nvSpPr>
          <p:cNvPr id="2" name="Title 1"/>
          <p:cNvSpPr>
            <a:spLocks noGrp="1"/>
          </p:cNvSpPr>
          <p:nvPr>
            <p:ph type="title"/>
          </p:nvPr>
        </p:nvSpPr>
        <p:spPr>
          <a:xfrm>
            <a:off x="874059" y="0"/>
            <a:ext cx="10131427" cy="1468800"/>
          </a:xfrm>
        </p:spPr>
        <p:txBody>
          <a:bodyPr/>
          <a:lstStyle/>
          <a:p>
            <a:r>
              <a:rPr lang="en-US" dirty="0" smtClean="0"/>
              <a:t>Who are these ‘drifting’ students? </a:t>
            </a:r>
            <a:endParaRPr lang="en-US" dirty="0"/>
          </a:p>
        </p:txBody>
      </p:sp>
      <p:sp>
        <p:nvSpPr>
          <p:cNvPr id="3" name="Text Placeholder 2"/>
          <p:cNvSpPr>
            <a:spLocks noGrp="1"/>
          </p:cNvSpPr>
          <p:nvPr>
            <p:ph type="body" idx="1"/>
          </p:nvPr>
        </p:nvSpPr>
        <p:spPr>
          <a:xfrm>
            <a:off x="874059" y="1468800"/>
            <a:ext cx="10131428" cy="860400"/>
          </a:xfrm>
        </p:spPr>
        <p:txBody>
          <a:bodyPr>
            <a:normAutofit/>
          </a:bodyPr>
          <a:lstStyle/>
          <a:p>
            <a:r>
              <a:rPr lang="en-US" sz="2800" dirty="0" smtClean="0"/>
              <a:t>Why are they challenging to work with? </a:t>
            </a:r>
            <a:endParaRPr lang="en-US" sz="2800" dirty="0"/>
          </a:p>
        </p:txBody>
      </p:sp>
      <p:sp>
        <p:nvSpPr>
          <p:cNvPr id="5" name="TextBox 4"/>
          <p:cNvSpPr txBox="1"/>
          <p:nvPr/>
        </p:nvSpPr>
        <p:spPr>
          <a:xfrm>
            <a:off x="343648" y="2178400"/>
            <a:ext cx="5180852" cy="4339650"/>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They don’t know what they want</a:t>
            </a:r>
          </a:p>
          <a:p>
            <a:pPr marL="742950" lvl="1" indent="-285750">
              <a:buFont typeface="Arial" panose="020B0604020202020204" pitchFamily="34" charset="0"/>
              <a:buChar char="•"/>
            </a:pPr>
            <a:r>
              <a:rPr lang="en-US" sz="2400" dirty="0" smtClean="0"/>
              <a:t>Sometimes do not seem interested in determining their interests or wants</a:t>
            </a:r>
          </a:p>
          <a:p>
            <a:pPr marL="285750" indent="-285750">
              <a:buFont typeface="Arial" panose="020B0604020202020204" pitchFamily="34" charset="0"/>
              <a:buChar char="•"/>
            </a:pPr>
            <a:r>
              <a:rPr lang="en-US" sz="2400" dirty="0" smtClean="0"/>
              <a:t>Often struggling in school </a:t>
            </a:r>
          </a:p>
          <a:p>
            <a:pPr marL="285750" indent="-285750">
              <a:buFont typeface="Arial" panose="020B0604020202020204" pitchFamily="34" charset="0"/>
              <a:buChar char="•"/>
            </a:pPr>
            <a:r>
              <a:rPr lang="en-US" sz="2400" dirty="0"/>
              <a:t>E</a:t>
            </a:r>
            <a:r>
              <a:rPr lang="en-US" sz="2400" dirty="0" smtClean="0"/>
              <a:t>asier to tell them what to do</a:t>
            </a:r>
          </a:p>
          <a:p>
            <a:pPr marL="285750" indent="-285750">
              <a:buFont typeface="Arial" panose="020B0604020202020204" pitchFamily="34" charset="0"/>
              <a:buChar char="•"/>
            </a:pPr>
            <a:r>
              <a:rPr lang="en-US" sz="2400" dirty="0" smtClean="0"/>
              <a:t>Non-committal </a:t>
            </a:r>
          </a:p>
          <a:p>
            <a:pPr marL="742950" lvl="1" indent="-285750">
              <a:buFont typeface="Arial" panose="020B0604020202020204" pitchFamily="34" charset="0"/>
              <a:buChar char="•"/>
            </a:pPr>
            <a:r>
              <a:rPr lang="en-US" sz="2400" dirty="0" smtClean="0"/>
              <a:t>Want things to be different but don’t want to do what you are suggesting </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257675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92100"/>
            <a:ext cx="10131425" cy="1456267"/>
          </a:xfrm>
        </p:spPr>
        <p:txBody>
          <a:bodyPr/>
          <a:lstStyle/>
          <a:p>
            <a:r>
              <a:rPr lang="en-US" dirty="0" smtClean="0"/>
              <a:t>Why is promoting self-authorship a helpful advising tool? </a:t>
            </a:r>
            <a:endParaRPr lang="en-US" dirty="0"/>
          </a:p>
        </p:txBody>
      </p:sp>
      <p:sp>
        <p:nvSpPr>
          <p:cNvPr id="5" name="Content Placeholder 4"/>
          <p:cNvSpPr>
            <a:spLocks noGrp="1"/>
          </p:cNvSpPr>
          <p:nvPr>
            <p:ph idx="1"/>
          </p:nvPr>
        </p:nvSpPr>
        <p:spPr>
          <a:xfrm>
            <a:off x="685799" y="1562100"/>
            <a:ext cx="10131425" cy="4952999"/>
          </a:xfrm>
        </p:spPr>
        <p:txBody>
          <a:bodyPr>
            <a:normAutofit/>
          </a:bodyPr>
          <a:lstStyle/>
          <a:p>
            <a:pPr marL="0" indent="0">
              <a:buNone/>
            </a:pPr>
            <a:r>
              <a:rPr lang="en-US" sz="2200" dirty="0" err="1" smtClean="0"/>
              <a:t>Pizzolato</a:t>
            </a:r>
            <a:r>
              <a:rPr lang="en-US" sz="2200" dirty="0" smtClean="0"/>
              <a:t> (2008) describes how advisors promoting self authorship can help students: </a:t>
            </a:r>
          </a:p>
          <a:p>
            <a:r>
              <a:rPr lang="en-US" sz="2100" dirty="0" smtClean="0"/>
              <a:t>Choose appropriate majors</a:t>
            </a:r>
          </a:p>
          <a:p>
            <a:r>
              <a:rPr lang="en-US" sz="2100" dirty="0" smtClean="0"/>
              <a:t>Increase their use of critical thinking to make choices</a:t>
            </a:r>
          </a:p>
          <a:p>
            <a:r>
              <a:rPr lang="en-US" sz="2100" dirty="0" smtClean="0"/>
              <a:t>Develop healthier relationships with diverse individuals</a:t>
            </a:r>
          </a:p>
          <a:p>
            <a:r>
              <a:rPr lang="en-US" sz="2100" dirty="0" smtClean="0"/>
              <a:t>(Increase student’s overall satisfaction with life)</a:t>
            </a:r>
          </a:p>
          <a:p>
            <a:pPr lvl="1"/>
            <a:endParaRPr lang="en-US" sz="1900" dirty="0" smtClean="0"/>
          </a:p>
          <a:p>
            <a:pPr marL="0" lvl="1" indent="0" algn="ctr">
              <a:buNone/>
            </a:pPr>
            <a:r>
              <a:rPr lang="en-US" sz="2000" i="1" dirty="0" smtClean="0"/>
              <a:t>“When advising interactions are rooted in students’ own experiences rather than in generic skill development exercises, students are more apt to use the resulting personally constructed strategies in new academic situations.” (p. 23)</a:t>
            </a:r>
          </a:p>
          <a:p>
            <a:pPr lvl="1"/>
            <a:endParaRPr lang="en-US" sz="1900" dirty="0" smtClean="0"/>
          </a:p>
          <a:p>
            <a:pPr marL="465138" indent="-465138">
              <a:buNone/>
            </a:pPr>
            <a:r>
              <a:rPr lang="en-US" sz="1600" dirty="0" err="1" smtClean="0"/>
              <a:t>Pizzolato</a:t>
            </a:r>
            <a:r>
              <a:rPr lang="en-US" sz="1600" dirty="0"/>
              <a:t>, J. E. (2008). Advisor, teacher, partner: Using the learning partnerships model to reshape academic advising. </a:t>
            </a:r>
            <a:r>
              <a:rPr lang="en-US" sz="1600" i="1" dirty="0"/>
              <a:t>About Campus</a:t>
            </a:r>
            <a:r>
              <a:rPr lang="en-US" sz="1600" dirty="0"/>
              <a:t>, </a:t>
            </a:r>
            <a:r>
              <a:rPr lang="en-US" sz="1600" i="1" dirty="0"/>
              <a:t>13</a:t>
            </a:r>
            <a:r>
              <a:rPr lang="en-US" sz="1600" dirty="0"/>
              <a:t>(1), 18-25. doi:10.1002/abc.243</a:t>
            </a:r>
          </a:p>
        </p:txBody>
      </p:sp>
    </p:spTree>
    <p:extLst>
      <p:ext uri="{BB962C8B-B14F-4D97-AF65-F5344CB8AC3E}">
        <p14:creationId xmlns:p14="http://schemas.microsoft.com/office/powerpoint/2010/main" val="30657329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of Self-Authorship</a:t>
            </a:r>
            <a:br>
              <a:rPr lang="en-US" dirty="0" smtClean="0"/>
            </a:br>
            <a:r>
              <a:rPr lang="en-US" sz="3200" dirty="0" smtClean="0"/>
              <a:t>Marcia Baxter </a:t>
            </a:r>
            <a:r>
              <a:rPr lang="en-US" sz="3200" dirty="0" err="1" smtClean="0"/>
              <a:t>Magolda</a:t>
            </a:r>
            <a:r>
              <a:rPr lang="en-US" sz="3200" dirty="0" smtClean="0"/>
              <a:t> (2001)</a:t>
            </a:r>
            <a:endParaRPr lang="en-US" dirty="0"/>
          </a:p>
        </p:txBody>
      </p:sp>
      <p:sp>
        <p:nvSpPr>
          <p:cNvPr id="3" name="Content Placeholder 2"/>
          <p:cNvSpPr>
            <a:spLocks noGrp="1"/>
          </p:cNvSpPr>
          <p:nvPr>
            <p:ph idx="1"/>
          </p:nvPr>
        </p:nvSpPr>
        <p:spPr>
          <a:xfrm>
            <a:off x="685801" y="2065867"/>
            <a:ext cx="10131425" cy="2833345"/>
          </a:xfrm>
        </p:spPr>
        <p:txBody>
          <a:bodyPr>
            <a:normAutofit lnSpcReduction="10000"/>
          </a:bodyPr>
          <a:lstStyle/>
          <a:p>
            <a:r>
              <a:rPr lang="en-US" sz="2400" dirty="0" smtClean="0"/>
              <a:t>Moving from an external definition to an internal definition of:</a:t>
            </a:r>
          </a:p>
          <a:p>
            <a:pPr lvl="1"/>
            <a:r>
              <a:rPr lang="en-US" sz="2200" dirty="0" smtClean="0"/>
              <a:t>how you know (cognitive/epistemological)</a:t>
            </a:r>
          </a:p>
          <a:p>
            <a:pPr lvl="1"/>
            <a:r>
              <a:rPr lang="en-US" sz="2200" dirty="0" smtClean="0"/>
              <a:t>who you are (intrapersonal)</a:t>
            </a:r>
          </a:p>
          <a:p>
            <a:pPr lvl="1"/>
            <a:r>
              <a:rPr lang="en-US" sz="2200" dirty="0" smtClean="0"/>
              <a:t>how to interact with others (interpersonal) </a:t>
            </a:r>
          </a:p>
          <a:p>
            <a:r>
              <a:rPr lang="en-US" sz="2400" dirty="0" smtClean="0"/>
              <a:t>Formed as a result of longitudinal study</a:t>
            </a:r>
          </a:p>
          <a:p>
            <a:r>
              <a:rPr lang="en-US" sz="2400" dirty="0" smtClean="0"/>
              <a:t>Three dimensions and four phases</a:t>
            </a:r>
          </a:p>
          <a:p>
            <a:endParaRPr lang="en-US" dirty="0"/>
          </a:p>
        </p:txBody>
      </p:sp>
      <p:pic>
        <p:nvPicPr>
          <p:cNvPr id="2052" name="Picture 4" descr="http://i.ytimg.com/vi/axvL6rZArww/hq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13681" t="14851" r="14259" b="-733"/>
          <a:stretch/>
        </p:blipFill>
        <p:spPr bwMode="auto">
          <a:xfrm>
            <a:off x="7866531" y="3293534"/>
            <a:ext cx="3294529" cy="294490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15091" y="5946051"/>
            <a:ext cx="7234062" cy="584775"/>
          </a:xfrm>
          <a:prstGeom prst="rect">
            <a:avLst/>
          </a:prstGeom>
          <a:noFill/>
        </p:spPr>
        <p:txBody>
          <a:bodyPr wrap="square" rtlCol="0">
            <a:spAutoFit/>
          </a:bodyPr>
          <a:lstStyle/>
          <a:p>
            <a:pPr marL="465138" indent="-465138"/>
            <a:r>
              <a:rPr lang="en-US" sz="1600" dirty="0" smtClean="0"/>
              <a:t>Baxter </a:t>
            </a:r>
            <a:r>
              <a:rPr lang="en-US" sz="1600" dirty="0" err="1" smtClean="0"/>
              <a:t>Magolda</a:t>
            </a:r>
            <a:r>
              <a:rPr lang="en-US" sz="1600" dirty="0" smtClean="0"/>
              <a:t>, M. (2001). </a:t>
            </a:r>
            <a:r>
              <a:rPr lang="en-US" sz="1600" i="1" dirty="0" smtClean="0"/>
              <a:t>Making their own way: Narratives for transforming higher education to promote self-development. </a:t>
            </a:r>
            <a:r>
              <a:rPr lang="en-US" sz="1600" dirty="0" smtClean="0"/>
              <a:t>Sterling, VA: Stylus Publishing. </a:t>
            </a:r>
            <a:endParaRPr lang="en-US" sz="1600" dirty="0"/>
          </a:p>
        </p:txBody>
      </p:sp>
    </p:spTree>
    <p:extLst>
      <p:ext uri="{BB962C8B-B14F-4D97-AF65-F5344CB8AC3E}">
        <p14:creationId xmlns:p14="http://schemas.microsoft.com/office/powerpoint/2010/main" val="2718207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342900" indent="-342900">
              <a:buAutoNum type="arabicPeriod"/>
            </a:pPr>
            <a:endParaRPr lang="en-US" sz="2800" dirty="0"/>
          </a:p>
        </p:txBody>
      </p:sp>
      <p:pic>
        <p:nvPicPr>
          <p:cNvPr id="3074" name="Picture 2" descr="https://facultystaff.richmond.edu/~jboehman/images/self-authorshi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114" y="273423"/>
            <a:ext cx="11362265" cy="551777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0114" y="5988424"/>
            <a:ext cx="11241741" cy="584775"/>
          </a:xfrm>
          <a:prstGeom prst="rect">
            <a:avLst/>
          </a:prstGeom>
          <a:noFill/>
        </p:spPr>
        <p:txBody>
          <a:bodyPr wrap="square" rtlCol="0">
            <a:spAutoFit/>
          </a:bodyPr>
          <a:lstStyle/>
          <a:p>
            <a:pPr marL="465138" indent="-465138"/>
            <a:r>
              <a:rPr lang="en-US" sz="1600" dirty="0" err="1" smtClean="0"/>
              <a:t>Boe</a:t>
            </a:r>
            <a:r>
              <a:rPr lang="en-US" sz="1600" dirty="0" smtClean="0"/>
              <a:t>, J. (2011, April 28). Who are you? Self-authorship defined [Web log comment]. </a:t>
            </a:r>
            <a:r>
              <a:rPr lang="en-US" sz="1600" dirty="0"/>
              <a:t>Retrieved from: https://imjoeboe.wordpress.com/2011/04/28/self-authorship/ </a:t>
            </a:r>
          </a:p>
        </p:txBody>
      </p:sp>
    </p:spTree>
    <p:extLst>
      <p:ext uri="{BB962C8B-B14F-4D97-AF65-F5344CB8AC3E}">
        <p14:creationId xmlns:p14="http://schemas.microsoft.com/office/powerpoint/2010/main" val="40045483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phase are ‘drifting’ students often in?</a:t>
            </a:r>
            <a:endParaRPr lang="en-US" dirty="0"/>
          </a:p>
        </p:txBody>
      </p:sp>
      <p:pic>
        <p:nvPicPr>
          <p:cNvPr id="4" name="mean girls rules">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656168" y="2065867"/>
            <a:ext cx="6488113" cy="3649662"/>
          </a:xfrm>
        </p:spPr>
      </p:pic>
    </p:spTree>
    <p:extLst>
      <p:ext uri="{BB962C8B-B14F-4D97-AF65-F5344CB8AC3E}">
        <p14:creationId xmlns:p14="http://schemas.microsoft.com/office/powerpoint/2010/main" val="173945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0"/>
            <a:ext cx="10131425" cy="1456267"/>
          </a:xfrm>
        </p:spPr>
        <p:txBody>
          <a:bodyPr/>
          <a:lstStyle/>
          <a:p>
            <a:r>
              <a:rPr lang="en-US" dirty="0" smtClean="0"/>
              <a:t>Learning Partnerships Model</a:t>
            </a:r>
            <a:endParaRPr lang="en-US" dirty="0"/>
          </a:p>
        </p:txBody>
      </p:sp>
      <p:sp>
        <p:nvSpPr>
          <p:cNvPr id="3" name="Content Placeholder 2"/>
          <p:cNvSpPr>
            <a:spLocks noGrp="1"/>
          </p:cNvSpPr>
          <p:nvPr>
            <p:ph idx="1"/>
          </p:nvPr>
        </p:nvSpPr>
        <p:spPr>
          <a:xfrm>
            <a:off x="7174006" y="812800"/>
            <a:ext cx="4350123" cy="5440082"/>
          </a:xfrm>
        </p:spPr>
        <p:txBody>
          <a:bodyPr>
            <a:normAutofit/>
          </a:bodyPr>
          <a:lstStyle/>
          <a:p>
            <a:r>
              <a:rPr lang="en-US" sz="2400" dirty="0" smtClean="0"/>
              <a:t>Brings the spirit of Self-Authorship alive in a way you can share with students</a:t>
            </a:r>
          </a:p>
          <a:p>
            <a:r>
              <a:rPr lang="en-US" sz="2400" dirty="0" smtClean="0"/>
              <a:t>Ways to help students listen to, and use, their internal voice</a:t>
            </a:r>
          </a:p>
          <a:p>
            <a:r>
              <a:rPr lang="en-US" sz="2400" dirty="0" smtClean="0"/>
              <a:t>Analogy of the two-seat bicycle: we should be behind the student, supporting the movement forward and helping the balance, but not steering</a:t>
            </a:r>
          </a:p>
        </p:txBody>
      </p:sp>
      <p:pic>
        <p:nvPicPr>
          <p:cNvPr id="4" name="Picture 3" descr="https://randilevitt.files.wordpress.com/2014/02/screen-shot-2014-02-21-at-6-09-40-pm.png"/>
          <p:cNvPicPr/>
          <p:nvPr/>
        </p:nvPicPr>
        <p:blipFill>
          <a:blip r:embed="rId2">
            <a:extLst>
              <a:ext uri="{28A0092B-C50C-407E-A947-70E740481C1C}">
                <a14:useLocalDpi xmlns:a14="http://schemas.microsoft.com/office/drawing/2010/main" val="0"/>
              </a:ext>
            </a:extLst>
          </a:blip>
          <a:srcRect/>
          <a:stretch>
            <a:fillRect/>
          </a:stretch>
        </p:blipFill>
        <p:spPr bwMode="auto">
          <a:xfrm>
            <a:off x="206468" y="1170765"/>
            <a:ext cx="6827838" cy="5082117"/>
          </a:xfrm>
          <a:prstGeom prst="rect">
            <a:avLst/>
          </a:prstGeom>
          <a:noFill/>
          <a:ln>
            <a:noFill/>
          </a:ln>
        </p:spPr>
      </p:pic>
      <p:sp>
        <p:nvSpPr>
          <p:cNvPr id="5" name="Rectangle 4"/>
          <p:cNvSpPr/>
          <p:nvPr/>
        </p:nvSpPr>
        <p:spPr>
          <a:xfrm>
            <a:off x="685801" y="6252882"/>
            <a:ext cx="9242156" cy="584775"/>
          </a:xfrm>
          <a:prstGeom prst="rect">
            <a:avLst/>
          </a:prstGeom>
        </p:spPr>
        <p:txBody>
          <a:bodyPr wrap="square">
            <a:spAutoFit/>
          </a:bodyPr>
          <a:lstStyle/>
          <a:p>
            <a:pPr marL="465138" indent="-465138"/>
            <a:r>
              <a:rPr lang="en-US" sz="1600" dirty="0"/>
              <a:t>Baxter </a:t>
            </a:r>
            <a:r>
              <a:rPr lang="en-US" sz="1600" dirty="0" err="1"/>
              <a:t>Magolda</a:t>
            </a:r>
            <a:r>
              <a:rPr lang="en-US" sz="1600" dirty="0"/>
              <a:t>, M. B., &amp; King, P. M. (2004). </a:t>
            </a:r>
            <a:r>
              <a:rPr lang="en-US" sz="1600" i="1" dirty="0"/>
              <a:t>Learning partnerships: Theory and models of practice to educate for self-authorship. </a:t>
            </a:r>
            <a:r>
              <a:rPr lang="en-US" sz="1600" dirty="0"/>
              <a:t>Sterling, VA: Stylus. </a:t>
            </a:r>
            <a:endParaRPr lang="en-US" sz="1600" dirty="0"/>
          </a:p>
        </p:txBody>
      </p:sp>
    </p:spTree>
    <p:extLst>
      <p:ext uri="{BB962C8B-B14F-4D97-AF65-F5344CB8AC3E}">
        <p14:creationId xmlns:p14="http://schemas.microsoft.com/office/powerpoint/2010/main" val="425151862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E44E6A2F-09CD-4BE0-B42D-107FF03CEE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TM03457452[[fn=Celestial]]</Template>
  <TotalTime>955</TotalTime>
  <Words>1324</Words>
  <Application>Microsoft Office PowerPoint</Application>
  <PresentationFormat>Widescreen</PresentationFormat>
  <Paragraphs>117</Paragraphs>
  <Slides>16</Slides>
  <Notes>4</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Celestial</vt:lpstr>
      <vt:lpstr>Creating Self-Authorship in Advising Interactions with ‘drifting’ students</vt:lpstr>
      <vt:lpstr>Today we will cover: </vt:lpstr>
      <vt:lpstr>PowerPoint Presentation</vt:lpstr>
      <vt:lpstr>Who are these ‘drifting’ students? </vt:lpstr>
      <vt:lpstr>Why is promoting self-authorship a helpful advising tool? </vt:lpstr>
      <vt:lpstr>Theory of Self-Authorship Marcia Baxter Magolda (2001)</vt:lpstr>
      <vt:lpstr>PowerPoint Presentation</vt:lpstr>
      <vt:lpstr>What phase are ‘drifting’ students often in?</vt:lpstr>
      <vt:lpstr>Learning Partnerships Model</vt:lpstr>
      <vt:lpstr>PowerPoint Presentation</vt:lpstr>
      <vt:lpstr>Discussion of three principles (Using LPM) </vt:lpstr>
      <vt:lpstr>Principle 1: Validate learners as knowers </vt:lpstr>
      <vt:lpstr>Principle 2: Situating learning in the learner’s own experience</vt:lpstr>
      <vt:lpstr>Principle 3: Define learning as mutually constructing meaning</vt:lpstr>
      <vt:lpstr>Taking this presentation with you…</vt:lpstr>
      <vt:lpstr>References </vt:lpstr>
    </vt:vector>
  </TitlesOfParts>
  <Company>University of Nebraska-Lincoln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Self-Authorship in Advising Interactions with ‘drifting’ students</dc:title>
  <dc:creator>Megan Schaefer</dc:creator>
  <cp:lastModifiedBy>Megan Schaefer</cp:lastModifiedBy>
  <cp:revision>39</cp:revision>
  <dcterms:created xsi:type="dcterms:W3CDTF">2015-02-03T19:04:16Z</dcterms:created>
  <dcterms:modified xsi:type="dcterms:W3CDTF">2015-02-22T23:55:25Z</dcterms:modified>
</cp:coreProperties>
</file>